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611" r:id="rId1"/>
  </p:sldMasterIdLst>
  <p:notesMasterIdLst>
    <p:notesMasterId r:id="rId13"/>
  </p:notesMasterIdLst>
  <p:sldIdLst>
    <p:sldId id="278" r:id="rId2"/>
    <p:sldId id="268" r:id="rId3"/>
    <p:sldId id="266" r:id="rId4"/>
    <p:sldId id="272" r:id="rId5"/>
    <p:sldId id="276" r:id="rId6"/>
    <p:sldId id="259" r:id="rId7"/>
    <p:sldId id="275" r:id="rId8"/>
    <p:sldId id="273" r:id="rId9"/>
    <p:sldId id="261" r:id="rId10"/>
    <p:sldId id="280" r:id="rId11"/>
    <p:sldId id="279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0C"/>
    <a:srgbClr val="FF6C13"/>
    <a:srgbClr val="FF5E0A"/>
    <a:srgbClr val="FF6003"/>
    <a:srgbClr val="FF6B23"/>
    <a:srgbClr val="FF6B0C"/>
    <a:srgbClr val="B4E1F0"/>
    <a:srgbClr val="70E2F0"/>
    <a:srgbClr val="46B0D7"/>
    <a:srgbClr val="4F96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67"/>
    <p:restoredTop sz="94577"/>
  </p:normalViewPr>
  <p:slideViewPr>
    <p:cSldViewPr>
      <p:cViewPr varScale="1">
        <p:scale>
          <a:sx n="116" d="100"/>
          <a:sy n="116" d="100"/>
        </p:scale>
        <p:origin x="9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Lacoue-Labarthe" userId="30c7395c317d8828" providerId="LiveId" clId="{761396BA-7099-5A44-8EBC-A8326D31A2FD}"/>
    <pc:docChg chg="modSld">
      <pc:chgData name="Emmanuel Lacoue-Labarthe" userId="30c7395c317d8828" providerId="LiveId" clId="{761396BA-7099-5A44-8EBC-A8326D31A2FD}" dt="2024-12-11T14:54:47.408" v="211" actId="1076"/>
      <pc:docMkLst>
        <pc:docMk/>
      </pc:docMkLst>
      <pc:sldChg chg="modSp mod">
        <pc:chgData name="Emmanuel Lacoue-Labarthe" userId="30c7395c317d8828" providerId="LiveId" clId="{761396BA-7099-5A44-8EBC-A8326D31A2FD}" dt="2024-12-11T14:45:39.002" v="8" actId="20577"/>
        <pc:sldMkLst>
          <pc:docMk/>
          <pc:sldMk cId="706933875" sldId="279"/>
        </pc:sldMkLst>
        <pc:spChg chg="mod">
          <ac:chgData name="Emmanuel Lacoue-Labarthe" userId="30c7395c317d8828" providerId="LiveId" clId="{761396BA-7099-5A44-8EBC-A8326D31A2FD}" dt="2024-12-11T14:45:39.002" v="8" actId="20577"/>
          <ac:spMkLst>
            <pc:docMk/>
            <pc:sldMk cId="706933875" sldId="279"/>
            <ac:spMk id="18" creationId="{1A3CD336-4117-47B9-92BA-93CF38324404}"/>
          </ac:spMkLst>
        </pc:spChg>
      </pc:sldChg>
      <pc:sldChg chg="modSp mod">
        <pc:chgData name="Emmanuel Lacoue-Labarthe" userId="30c7395c317d8828" providerId="LiveId" clId="{761396BA-7099-5A44-8EBC-A8326D31A2FD}" dt="2024-12-11T14:54:47.408" v="211" actId="1076"/>
        <pc:sldMkLst>
          <pc:docMk/>
          <pc:sldMk cId="1081347324" sldId="280"/>
        </pc:sldMkLst>
        <pc:spChg chg="mod">
          <ac:chgData name="Emmanuel Lacoue-Labarthe" userId="30c7395c317d8828" providerId="LiveId" clId="{761396BA-7099-5A44-8EBC-A8326D31A2FD}" dt="2024-12-11T14:53:19.422" v="165" actId="20577"/>
          <ac:spMkLst>
            <pc:docMk/>
            <pc:sldMk cId="1081347324" sldId="280"/>
            <ac:spMk id="2" creationId="{DF932A1D-C6EB-2F47-8EC1-7751F053FB1A}"/>
          </ac:spMkLst>
        </pc:spChg>
        <pc:spChg chg="mod">
          <ac:chgData name="Emmanuel Lacoue-Labarthe" userId="30c7395c317d8828" providerId="LiveId" clId="{761396BA-7099-5A44-8EBC-A8326D31A2FD}" dt="2024-12-11T14:54:47.408" v="211" actId="1076"/>
          <ac:spMkLst>
            <pc:docMk/>
            <pc:sldMk cId="1081347324" sldId="280"/>
            <ac:spMk id="3" creationId="{FED61B93-46E5-D743-B23C-09E742E25925}"/>
          </ac:spMkLst>
        </pc:spChg>
        <pc:spChg chg="mod">
          <ac:chgData name="Emmanuel Lacoue-Labarthe" userId="30c7395c317d8828" providerId="LiveId" clId="{761396BA-7099-5A44-8EBC-A8326D31A2FD}" dt="2024-12-11T14:51:44.943" v="143" actId="20577"/>
          <ac:spMkLst>
            <pc:docMk/>
            <pc:sldMk cId="1081347324" sldId="280"/>
            <ac:spMk id="5" creationId="{AF183790-2648-3E87-49DB-06C2397F6889}"/>
          </ac:spMkLst>
        </pc:spChg>
      </pc:sldChg>
    </pc:docChg>
  </pc:docChgLst>
  <pc:docChgLst>
    <pc:chgData name="Emmanuel Lacoue-Labarthe" userId="30c7395c317d8828" providerId="LiveId" clId="{3076D32D-B6D6-974B-A6BA-CFBA04B15407}"/>
    <pc:docChg chg="undo custSel modSld">
      <pc:chgData name="Emmanuel Lacoue-Labarthe" userId="30c7395c317d8828" providerId="LiveId" clId="{3076D32D-B6D6-974B-A6BA-CFBA04B15407}" dt="2023-12-01T17:08:32.792" v="256" actId="20577"/>
      <pc:docMkLst>
        <pc:docMk/>
      </pc:docMkLst>
      <pc:sldChg chg="modSp mod">
        <pc:chgData name="Emmanuel Lacoue-Labarthe" userId="30c7395c317d8828" providerId="LiveId" clId="{3076D32D-B6D6-974B-A6BA-CFBA04B15407}" dt="2023-11-24T16:52:47.693" v="3" actId="20577"/>
        <pc:sldMkLst>
          <pc:docMk/>
          <pc:sldMk cId="706933875" sldId="279"/>
        </pc:sldMkLst>
      </pc:sldChg>
      <pc:sldChg chg="addSp delSp modSp mod">
        <pc:chgData name="Emmanuel Lacoue-Labarthe" userId="30c7395c317d8828" providerId="LiveId" clId="{3076D32D-B6D6-974B-A6BA-CFBA04B15407}" dt="2023-12-01T17:08:32.792" v="256" actId="20577"/>
        <pc:sldMkLst>
          <pc:docMk/>
          <pc:sldMk cId="1081347324" sldId="280"/>
        </pc:sldMkLst>
      </pc:sldChg>
    </pc:docChg>
  </pc:docChgLst>
  <pc:docChgLst>
    <pc:chgData name="Emmanuel Lacoue-Labarthe" userId="30c7395c317d8828" providerId="LiveId" clId="{0DC198B3-DB8B-7F41-90F1-4F2BC47C8329}"/>
    <pc:docChg chg="undo custSel modSld sldOrd">
      <pc:chgData name="Emmanuel Lacoue-Labarthe" userId="30c7395c317d8828" providerId="LiveId" clId="{0DC198B3-DB8B-7F41-90F1-4F2BC47C8329}" dt="2023-01-11T16:02:11.256" v="75" actId="20577"/>
      <pc:docMkLst>
        <pc:docMk/>
      </pc:docMkLst>
      <pc:sldChg chg="ord">
        <pc:chgData name="Emmanuel Lacoue-Labarthe" userId="30c7395c317d8828" providerId="LiveId" clId="{0DC198B3-DB8B-7F41-90F1-4F2BC47C8329}" dt="2023-01-11T15:52:42.165" v="0" actId="20578"/>
        <pc:sldMkLst>
          <pc:docMk/>
          <pc:sldMk cId="0" sldId="261"/>
        </pc:sldMkLst>
      </pc:sldChg>
      <pc:sldChg chg="modSp mod">
        <pc:chgData name="Emmanuel Lacoue-Labarthe" userId="30c7395c317d8828" providerId="LiveId" clId="{0DC198B3-DB8B-7F41-90F1-4F2BC47C8329}" dt="2023-01-11T15:52:56.473" v="10" actId="20577"/>
        <pc:sldMkLst>
          <pc:docMk/>
          <pc:sldMk cId="706933875" sldId="279"/>
        </pc:sldMkLst>
      </pc:sldChg>
      <pc:sldChg chg="addSp delSp modSp mod">
        <pc:chgData name="Emmanuel Lacoue-Labarthe" userId="30c7395c317d8828" providerId="LiveId" clId="{0DC198B3-DB8B-7F41-90F1-4F2BC47C8329}" dt="2023-01-11T16:02:11.256" v="75" actId="20577"/>
        <pc:sldMkLst>
          <pc:docMk/>
          <pc:sldMk cId="1081347324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931BD4-191B-6E45-89C9-45AA674C33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D5E228B-77DE-4F4F-A804-D5360FD78119}" type="slidenum">
              <a:rPr lang="fr-FR" sz="1200"/>
              <a:pPr/>
              <a:t>2</a:t>
            </a:fld>
            <a:endParaRPr lang="fr-FR" sz="1200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904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25BC7FE-4886-7C4D-A593-3389C3EF51DA}" type="slidenum">
              <a:rPr lang="fr-FR" sz="1200"/>
              <a:pPr/>
              <a:t>3</a:t>
            </a:fld>
            <a:endParaRPr lang="fr-FR" sz="1200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981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25BC7FE-4886-7C4D-A593-3389C3EF51DA}" type="slidenum">
              <a:rPr lang="fr-FR" sz="1200"/>
              <a:pPr/>
              <a:t>4</a:t>
            </a:fld>
            <a:endParaRPr lang="fr-FR" sz="1200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770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445E411-B9D9-9440-81FD-58500359FF6B}" type="slidenum">
              <a:rPr lang="fr-FR" sz="1200"/>
              <a:pPr/>
              <a:t>6</a:t>
            </a:fld>
            <a:endParaRPr lang="fr-FR" sz="120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462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31D3E31-5726-7848-A0B1-351EB4B7EFCE}" type="slidenum">
              <a:rPr lang="fr-FR" sz="1200"/>
              <a:pPr/>
              <a:t>7</a:t>
            </a:fld>
            <a:endParaRPr lang="fr-FR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26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31D3E31-5726-7848-A0B1-351EB4B7EFCE}" type="slidenum">
              <a:rPr lang="fr-FR" sz="1200"/>
              <a:pPr/>
              <a:t>8</a:t>
            </a:fld>
            <a:endParaRPr lang="fr-FR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142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C91843-F927-E943-9AF0-92D768ED07E0}" type="slidenum">
              <a:rPr lang="fr-FR" sz="1200"/>
              <a:pPr/>
              <a:t>9</a:t>
            </a:fld>
            <a:endParaRPr lang="fr-FR" sz="120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01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B9425-0F1F-F345-AA43-1414D52DC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892069-9BF1-5D40-B233-73A7C99BB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AE2DE4-A1A7-564E-A9ED-5187FF42C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12/11/24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3A7B0C-BCCC-634E-B406-221312A9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2DCB00-6C05-3149-8B36-8BCABA600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06037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DDD68D-7FA1-B844-8DC0-37D0428E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D94EE9-7804-8B46-8053-6A591AF22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EEA3C6-5F62-6741-A66D-CCBA25AC8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E4C3DB-8AB0-504E-BA85-6E4403BB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A23D1-FBC0-184A-847B-BFDB9FB4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00B67-DAD4-3043-9D75-70FBF3D700B0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38266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604A8-5A58-174B-A7F1-E7CF7D5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CB361E-8577-4C48-B5AC-E703520C4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4CE12A-F9D4-4E4D-A4D6-03D26FA66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B6F591-2B42-6243-98F4-9452D7633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21AD20-AA1B-3144-A59C-628981A83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D6796-BD54-744C-8517-4F0B800197B9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76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31EEB-200F-0B4C-BB53-1A070F60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FB9A4B-F748-0A45-BC86-BFBC2C8008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BCEE2-C818-EA45-BC31-9432C23BA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4993BA-0B44-7A45-87E9-0CCEAE92D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874D29-49CB-174E-A554-57F60253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4EEB7-5065-EE41-AFA1-A4E2F895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8159C-D44F-6247-98F2-9048002AD6A8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482183"/>
      </p:ext>
    </p:extLst>
  </p:cSld>
  <p:clrMapOvr>
    <a:masterClrMapping/>
  </p:clrMapOvr>
  <p:transition spd="med">
    <p:random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C66BA-021D-C347-B7DC-2B3ED393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54976A-D4F0-944D-ADE4-D30A481FD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F2B2E-30BD-364E-B72E-955A19659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19270-8785-9F40-A99F-4BB754991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178EDE-A654-DE43-BC22-96524E570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934F1B-4CCB-1945-B838-3D88A0BFB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8BFE2D9-5071-0746-8445-8695EE0E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5DEC6B-B4C5-5346-8F81-EA6A0ACF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D6796-BD54-744C-8517-4F0B800197B9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48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FA598-1CBF-3942-96B4-0BFE26613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E9DAA81-58BE-CD47-A989-19AD50975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F7D8B1-831C-6A48-B3F9-33868CD0B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913207-FC57-4B4F-889E-87A1B2DAC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FE021-8883-D74E-9275-55A6BDDD65DF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766512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AB939E0-5EBC-0442-97AA-D08F0B32B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A115BC-C5F5-D848-A566-55102AE6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0D995B-0C02-5740-A8FC-EEE2BEEB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9F663-3EEF-8E47-896F-45A035CEC005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540098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97DAF-BB4D-874F-A7E1-6E84DF63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04DA08-7F2E-0542-9520-FED9E8CB9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CFC890-5C38-C14B-AB09-DCD644024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C46FB2-076E-544B-9A7B-5AF0E235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A79884-CD9F-934B-BB2F-B9C890CB0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963CE7-5EFB-2947-B83C-39AB7571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09722"/>
      </p:ext>
    </p:extLst>
  </p:cSld>
  <p:clrMapOvr>
    <a:masterClrMapping/>
  </p:clrMapOvr>
  <p:transition spd="med">
    <p:random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CAEE62-DDFC-0849-AAAF-BC96FDF7C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4080C8A-31FE-8D46-992B-AD583B164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B6AF89-4771-0D4A-8868-01719B27A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11E7DE-9107-0B46-BA05-25E4B74F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7ACE1-39B6-654F-8CB8-09417B50A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910E8E-3C35-EA41-AC0F-9B5C4684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B5D5-739E-E746-BF82-88E150AD608E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07550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A0DC8-D115-0F4F-9CCB-E202434D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664B0A5-6D90-8944-B370-60EE4B886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FCD2C2-BD4B-F046-9B5E-5B5A5019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849801-84B3-AC4D-8CD4-BC3B6E51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A05639-145E-584C-B19A-56414070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4CD29-0000-7549-A964-91EFF77F5E7D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83578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382FC1-9587-114E-B4B9-8C0AA9B7F8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0A7051-539D-B341-B36E-33A4DE334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CFB4DE-44F6-F74D-A46F-5AC4235B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53D96B-C604-6642-A3E7-89E30B4C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ja-J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8391D5-6A2A-3741-B003-AE55B139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98728-8005-CA45-AB66-AF4CB95084F5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396956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772400" cy="11430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2192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AC992-0DFC-7645-B8CC-FC222FA75D3C}" type="slidenum">
              <a:rPr lang="fr-FR" altLang="ja-JP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404776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lin ang="474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7F5854-5EA5-814E-92AE-DE8EC7CB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F14CCC-BE80-3849-94F5-59FDB637A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A2B344-069C-0147-B3DC-812451628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ja-J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A3F0FF-3FC0-DE4D-BFD2-7B4A75C35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ja-J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0B5FFE-DF72-1440-AAC0-C24AF6F3D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0D6796-BD54-744C-8517-4F0B800197B9}" type="slidenum">
              <a:rPr lang="fr-FR" altLang="ja-JP" smtClean="0"/>
              <a:pPr>
                <a:defRPr/>
              </a:pPr>
              <a:t>‹N°›</a:t>
            </a:fld>
            <a:endParaRPr lang="fr-FR" altLang="ja-JP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49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1" r:id="rId10"/>
    <p:sldLayoutId id="2147484622" r:id="rId11"/>
    <p:sldLayoutId id="2147484623" r:id="rId12"/>
  </p:sldLayoutIdLst>
  <p:transition spd="med">
    <p:random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pasaintsernin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prepasaintserni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A4588A-55D5-49B8-BE41-54ACDCFF2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ciel, extérieur, herbe, route&#10;&#10;Description générée automatiquement">
            <a:extLst>
              <a:ext uri="{FF2B5EF4-FFF2-40B4-BE49-F238E27FC236}">
                <a16:creationId xmlns:a16="http://schemas.microsoft.com/office/drawing/2014/main" id="{869D3173-4119-1B4A-ABEB-DD0ED133FB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1" r="3262" b="1"/>
          <a:stretch/>
        </p:blipFill>
        <p:spPr>
          <a:xfrm>
            <a:off x="20" y="5336"/>
            <a:ext cx="9143980" cy="446597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97E7EA2-EDCD-47E9-81BC-415C606D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19552"/>
            <a:ext cx="7036903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542F0D-5D24-DF4B-83A0-9C9AEF87D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203278"/>
            <a:ext cx="5832648" cy="536063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solidFill>
                  <a:schemeClr val="bg1"/>
                </a:solidFill>
                <a:latin typeface="Avenir Book" panose="02000503020000020003" pitchFamily="2" charset="0"/>
              </a:rPr>
              <a:t>Lettres</a:t>
            </a:r>
            <a:r>
              <a:rPr lang="fr-FR" sz="3200" dirty="0">
                <a:solidFill>
                  <a:schemeClr val="bg1"/>
                </a:solidFill>
                <a:latin typeface="Avenir Book" panose="02000503020000020003" pitchFamily="2" charset="0"/>
              </a:rPr>
              <a:t> et Sciences Humaines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0D525B-046D-494F-9A8D-6EADDCD90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96" y="5047759"/>
            <a:ext cx="8293608" cy="6858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002060"/>
                </a:solidFill>
                <a:latin typeface="Avenir Book" panose="02000503020000020003" pitchFamily="2" charset="0"/>
              </a:rPr>
              <a:t>Lycée Saint-</a:t>
            </a:r>
            <a:r>
              <a:rPr lang="en-US" sz="4400" dirty="0" err="1">
                <a:solidFill>
                  <a:srgbClr val="002060"/>
                </a:solidFill>
                <a:latin typeface="Avenir Book" panose="02000503020000020003" pitchFamily="2" charset="0"/>
              </a:rPr>
              <a:t>Sernin</a:t>
            </a:r>
            <a:r>
              <a:rPr lang="en-US" sz="4400" dirty="0">
                <a:solidFill>
                  <a:srgbClr val="002060"/>
                </a:solidFill>
                <a:latin typeface="Avenir Book" panose="02000503020000020003" pitchFamily="2" charset="0"/>
              </a:rPr>
              <a:t> Toulouse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54433C-6858-6F40-929C-11918CD307B1}"/>
              </a:ext>
            </a:extLst>
          </p:cNvPr>
          <p:cNvSpPr txBox="1"/>
          <p:nvPr/>
        </p:nvSpPr>
        <p:spPr>
          <a:xfrm>
            <a:off x="1874244" y="188640"/>
            <a:ext cx="56835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latin typeface="Avenir Book" panose="02000503020000020003" pitchFamily="2" charset="0"/>
              </a:rPr>
              <a:t>Classes Préparatoires </a:t>
            </a:r>
            <a:br>
              <a:rPr lang="fr-FR" sz="4400" dirty="0">
                <a:latin typeface="Avenir Book" panose="02000503020000020003" pitchFamily="2" charset="0"/>
              </a:rPr>
            </a:br>
            <a:r>
              <a:rPr lang="fr-FR" sz="4400" dirty="0">
                <a:latin typeface="Avenir Book" panose="02000503020000020003" pitchFamily="2" charset="0"/>
              </a:rPr>
              <a:t>aux Grandes Ecoles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2EF766-757D-D44C-809C-58EBB55F2FC8}"/>
              </a:ext>
            </a:extLst>
          </p:cNvPr>
          <p:cNvSpPr txBox="1"/>
          <p:nvPr/>
        </p:nvSpPr>
        <p:spPr>
          <a:xfrm>
            <a:off x="5508104" y="6098035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500C"/>
                </a:solidFill>
                <a:latin typeface="Avenir Book" panose="02000503020000020003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https://prepasaintsernin.com</a:t>
            </a:r>
            <a:r>
              <a:rPr lang="fr-FR" dirty="0">
                <a:solidFill>
                  <a:srgbClr val="FF500C"/>
                </a:solidFill>
                <a:latin typeface="Avenir Book" panose="02000503020000020003" pitchFamily="2" charset="0"/>
              </a:rPr>
              <a:t>  </a:t>
            </a:r>
          </a:p>
          <a:p>
            <a:endParaRPr lang="fr-FR" dirty="0">
              <a:solidFill>
                <a:srgbClr val="FF500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6F7393E-F5ED-FF44-937A-696DF72CF939}"/>
              </a:ext>
            </a:extLst>
          </p:cNvPr>
          <p:cNvSpPr txBox="1"/>
          <p:nvPr/>
        </p:nvSpPr>
        <p:spPr>
          <a:xfrm>
            <a:off x="430940" y="5848009"/>
            <a:ext cx="3159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Avenir Book" panose="02000503020000020003" pitchFamily="2" charset="0"/>
              </a:rPr>
              <a:t>3 place Saint-Sernin 31070 Toulouse Cedex</a:t>
            </a:r>
          </a:p>
          <a:p>
            <a:r>
              <a:rPr lang="fr-FR" sz="1200" dirty="0">
                <a:latin typeface="Avenir Book" panose="02000503020000020003" pitchFamily="2" charset="0"/>
              </a:rPr>
              <a:t>Tel: +33 5 34 44 11 80</a:t>
            </a:r>
          </a:p>
          <a:p>
            <a:r>
              <a:rPr lang="fr-FR" sz="1200" dirty="0">
                <a:latin typeface="Avenir Book" panose="02000503020000020003" pitchFamily="2" charset="0"/>
              </a:rPr>
              <a:t>Fax: +33 5 61 23 95 99</a:t>
            </a:r>
          </a:p>
          <a:p>
            <a:r>
              <a:rPr lang="fr-FR" sz="1200" dirty="0">
                <a:solidFill>
                  <a:srgbClr val="FF500C"/>
                </a:solidFill>
                <a:latin typeface="Avenir Book" panose="02000503020000020003" pitchFamily="2" charset="0"/>
              </a:rPr>
              <a:t>https://saint-</a:t>
            </a:r>
            <a:r>
              <a:rPr lang="fr-FR" sz="1200" dirty="0" err="1">
                <a:solidFill>
                  <a:srgbClr val="FF500C"/>
                </a:solidFill>
                <a:latin typeface="Avenir Book" panose="02000503020000020003" pitchFamily="2" charset="0"/>
              </a:rPr>
              <a:t>sernin.mon</a:t>
            </a:r>
            <a:r>
              <a:rPr lang="fr-FR" sz="1200" dirty="0">
                <a:solidFill>
                  <a:srgbClr val="FF500C"/>
                </a:solidFill>
                <a:latin typeface="Avenir Book" panose="02000503020000020003" pitchFamily="2" charset="0"/>
              </a:rPr>
              <a:t>-</a:t>
            </a:r>
            <a:r>
              <a:rPr lang="fr-FR" sz="1200" dirty="0" err="1">
                <a:solidFill>
                  <a:srgbClr val="FF500C"/>
                </a:solidFill>
                <a:latin typeface="Avenir Book" panose="02000503020000020003" pitchFamily="2" charset="0"/>
              </a:rPr>
              <a:t>ent-occitanie.fr</a:t>
            </a:r>
            <a:endParaRPr lang="fr-FR" sz="1200" dirty="0">
              <a:solidFill>
                <a:srgbClr val="FF500C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2003"/>
      </p:ext>
    </p:extLst>
  </p:cSld>
  <p:clrMapOvr>
    <a:masterClrMapping/>
  </p:clrMapOvr>
  <p:transition spd="med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770981"/>
            <a:ext cx="2123009" cy="2452687"/>
          </a:xfr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3100" b="1" dirty="0">
                <a:solidFill>
                  <a:srgbClr val="FF6003"/>
                </a:solidFill>
                <a:latin typeface="Avenir Book" panose="02000503020000020003" pitchFamily="2" charset="0"/>
              </a:rPr>
              <a:t>Pourquoi choisir une CPGE?</a:t>
            </a:r>
          </a:p>
        </p:txBody>
      </p:sp>
      <p:pic>
        <p:nvPicPr>
          <p:cNvPr id="3" name="Image 2" descr="Une image contenant intérieur, plancher, plafond, mur&#10;&#10;Description générée automatiquement">
            <a:extLst>
              <a:ext uri="{FF2B5EF4-FFF2-40B4-BE49-F238E27FC236}">
                <a16:creationId xmlns:a16="http://schemas.microsoft.com/office/drawing/2014/main" id="{4443E6D6-AB70-6548-8E86-12256C62DA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39" b="25455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24942" name="Rectangle 4"/>
          <p:cNvSpPr>
            <a:spLocks noGrp="1" noChangeArrowheads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endParaRPr lang="fr-FR" sz="2000" dirty="0">
              <a:latin typeface="Avenir Book" panose="02000503020000020003" pitchFamily="2" charset="0"/>
              <a:cs typeface="Century Gothic"/>
            </a:endParaRPr>
          </a:p>
          <a:p>
            <a:r>
              <a:rPr lang="fr-FR" sz="2000" dirty="0">
                <a:latin typeface="Avenir Book" panose="02000503020000020003" pitchFamily="2" charset="0"/>
                <a:cs typeface="Century Gothic"/>
              </a:rPr>
              <a:t> Une formation supérieure dans un cadre scolaire où l’élève n</a:t>
            </a:r>
            <a:r>
              <a:rPr lang="fr-FR" sz="2000" dirty="0">
                <a:latin typeface="Avenir Book" panose="02000503020000020003" pitchFamily="2" charset="0"/>
                <a:ea typeface="ＭＳ ゴシック" charset="0"/>
                <a:cs typeface="Century Gothic"/>
              </a:rPr>
              <a:t>’</a:t>
            </a:r>
            <a:r>
              <a:rPr lang="fr-FR" altLang="ja-JP" sz="2000" dirty="0">
                <a:latin typeface="Avenir Book" panose="02000503020000020003" pitchFamily="2" charset="0"/>
                <a:cs typeface="Century Gothic"/>
              </a:rPr>
              <a:t>est pas livré à lui-m</a:t>
            </a:r>
            <a:r>
              <a:rPr lang="fr-FR" altLang="ja-JP" sz="2000" dirty="0">
                <a:latin typeface="Avenir Book" panose="02000503020000020003" pitchFamily="2" charset="0"/>
                <a:ea typeface="ＭＳ ゴシック" charset="0"/>
                <a:cs typeface="Century Gothic"/>
              </a:rPr>
              <a:t>ême</a:t>
            </a:r>
            <a:endParaRPr lang="fr-FR" altLang="ja-JP" sz="2000" dirty="0">
              <a:latin typeface="Avenir Book" panose="02000503020000020003" pitchFamily="2" charset="0"/>
              <a:cs typeface="Century Gothic"/>
            </a:endParaRPr>
          </a:p>
          <a:p>
            <a:endParaRPr lang="fr-FR" sz="2000" dirty="0">
              <a:latin typeface="Avenir Book" panose="02000503020000020003" pitchFamily="2" charset="0"/>
              <a:cs typeface="Century Gothic"/>
            </a:endParaRPr>
          </a:p>
          <a:p>
            <a:r>
              <a:rPr lang="fr-FR" sz="2000" dirty="0">
                <a:latin typeface="Avenir Book" panose="02000503020000020003" pitchFamily="2" charset="0"/>
                <a:cs typeface="Century Gothic"/>
              </a:rPr>
              <a:t> Une formation pluridisciplinaire humainement riche et intellectuellement exigeante</a:t>
            </a:r>
          </a:p>
        </p:txBody>
      </p:sp>
    </p:spTree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88641"/>
            <a:ext cx="8928992" cy="93610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cap="none" dirty="0">
                <a:latin typeface="Avenir Book" panose="02000503020000020003" pitchFamily="2" charset="0"/>
              </a:rPr>
              <a:t>LA 1</a:t>
            </a:r>
            <a:r>
              <a:rPr lang="fr-FR" sz="2800" b="1" cap="none" baseline="30000" dirty="0">
                <a:latin typeface="Avenir Book" panose="02000503020000020003" pitchFamily="2" charset="0"/>
              </a:rPr>
              <a:t>ÈRE</a:t>
            </a:r>
            <a:r>
              <a:rPr lang="fr-FR" sz="2800" b="1" cap="none" dirty="0">
                <a:latin typeface="Avenir Book" panose="02000503020000020003" pitchFamily="2" charset="0"/>
              </a:rPr>
              <a:t> ANNÉE: HYPOKHÂGNE </a:t>
            </a:r>
            <a:r>
              <a:rPr lang="fr-FR" sz="2000" b="1" cap="none" dirty="0">
                <a:latin typeface="Avenir Book" panose="02000503020000020003" pitchFamily="2" charset="0"/>
              </a:rPr>
              <a:t>(LETTRES SUPÉRIEURES)</a:t>
            </a:r>
          </a:p>
        </p:txBody>
      </p:sp>
      <p:graphicFrame>
        <p:nvGraphicFramePr>
          <p:cNvPr id="4" name="Espace réservé du tableau 3">
            <a:extLst>
              <a:ext uri="{FF2B5EF4-FFF2-40B4-BE49-F238E27FC236}">
                <a16:creationId xmlns:a16="http://schemas.microsoft.com/office/drawing/2014/main" id="{EE0E7F1D-3651-C24C-B62A-21B42A6E6DA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71928742"/>
              </p:ext>
            </p:extLst>
          </p:nvPr>
        </p:nvGraphicFramePr>
        <p:xfrm>
          <a:off x="431539" y="1124745"/>
          <a:ext cx="8280921" cy="41503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52329">
                  <a:extLst>
                    <a:ext uri="{9D8B030D-6E8A-4147-A177-3AD203B41FA5}">
                      <a16:colId xmlns:a16="http://schemas.microsoft.com/office/drawing/2014/main" val="293682593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684718771"/>
                    </a:ext>
                  </a:extLst>
                </a:gridCol>
                <a:gridCol w="4033169">
                  <a:extLst>
                    <a:ext uri="{9D8B030D-6E8A-4147-A177-3AD203B41FA5}">
                      <a16:colId xmlns:a16="http://schemas.microsoft.com/office/drawing/2014/main" val="3395593053"/>
                    </a:ext>
                  </a:extLst>
                </a:gridCol>
                <a:gridCol w="719359">
                  <a:extLst>
                    <a:ext uri="{9D8B030D-6E8A-4147-A177-3AD203B41FA5}">
                      <a16:colId xmlns:a16="http://schemas.microsoft.com/office/drawing/2014/main" val="2747606259"/>
                    </a:ext>
                  </a:extLst>
                </a:gridCol>
              </a:tblGrid>
              <a:tr h="46115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+mn-lt"/>
                        </a:rPr>
                        <a:t>Enseignements obligatoires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+mn-lt"/>
                        </a:rPr>
                        <a:t>Enseignements complémentaires (choix)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3502287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Philosophie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Etudes cinématographiques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89515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Littérature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5h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Etudes théâtrales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995377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Histoire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5h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Histoire et théorie des arts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8681097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Géographie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Musique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6h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9653208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LVA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Géographie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167105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LVB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LVB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2h**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7414831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Langues et culture de l’Antiquité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3h*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Module Latin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234967"/>
                  </a:ext>
                </a:extLst>
              </a:tr>
              <a:tr h="461152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Module Grec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77472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11CB1D0-2DCA-7744-AF72-20FCBE785621}"/>
              </a:ext>
            </a:extLst>
          </p:cNvPr>
          <p:cNvSpPr txBox="1"/>
          <p:nvPr/>
        </p:nvSpPr>
        <p:spPr>
          <a:xfrm>
            <a:off x="302271" y="5517232"/>
            <a:ext cx="84101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Avenir Book" panose="02000503020000020003" pitchFamily="2" charset="0"/>
              </a:rPr>
              <a:t>* 1h classe entière de culture antique + 2h latin ou grec (niveau débutant ou confirmé)</a:t>
            </a:r>
          </a:p>
          <a:p>
            <a:pPr algn="just"/>
            <a:r>
              <a:rPr lang="fr-FR" sz="1400" dirty="0">
                <a:latin typeface="Avenir Book" panose="02000503020000020003" pitchFamily="2" charset="0"/>
              </a:rPr>
              <a:t>** A la fin du 1</a:t>
            </a:r>
            <a:r>
              <a:rPr lang="fr-FR" sz="1400" baseline="30000" dirty="0">
                <a:latin typeface="Avenir Book" panose="02000503020000020003" pitchFamily="2" charset="0"/>
              </a:rPr>
              <a:t>er</a:t>
            </a:r>
            <a:r>
              <a:rPr lang="fr-FR" sz="1400" dirty="0">
                <a:latin typeface="Avenir Book" panose="02000503020000020003" pitchFamily="2" charset="0"/>
              </a:rPr>
              <a:t> trimestre, tout étudiant ayant choisi un EC ≥ 4h peut être dispensé de LVB, mais est vivement encouragé à poursuivre au moins 2h/semaine.</a:t>
            </a:r>
          </a:p>
        </p:txBody>
      </p:sp>
    </p:spTree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539" y="188641"/>
            <a:ext cx="8280921" cy="936104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cap="none" dirty="0">
                <a:latin typeface="Avenir Book" panose="02000503020000020003" pitchFamily="2" charset="0"/>
              </a:rPr>
              <a:t>LA 2</a:t>
            </a:r>
            <a:r>
              <a:rPr lang="fr-FR" sz="2800" b="1" cap="none" baseline="30000" dirty="0">
                <a:latin typeface="Avenir Book" panose="02000503020000020003" pitchFamily="2" charset="0"/>
              </a:rPr>
              <a:t>ÈME</a:t>
            </a:r>
            <a:r>
              <a:rPr lang="fr-FR" sz="2800" b="1" cap="none" dirty="0">
                <a:latin typeface="Avenir Book" panose="02000503020000020003" pitchFamily="2" charset="0"/>
              </a:rPr>
              <a:t> ANNÉE: KHÂGNE </a:t>
            </a:r>
            <a:r>
              <a:rPr lang="fr-FR" sz="2200" b="1" cap="none" dirty="0">
                <a:latin typeface="Avenir Book" panose="02000503020000020003" pitchFamily="2" charset="0"/>
              </a:rPr>
              <a:t>(PREMIÈRE SUPÉRIEURE) </a:t>
            </a:r>
          </a:p>
        </p:txBody>
      </p:sp>
      <p:graphicFrame>
        <p:nvGraphicFramePr>
          <p:cNvPr id="4" name="Espace réservé du tableau 3">
            <a:extLst>
              <a:ext uri="{FF2B5EF4-FFF2-40B4-BE49-F238E27FC236}">
                <a16:creationId xmlns:a16="http://schemas.microsoft.com/office/drawing/2014/main" id="{EE0E7F1D-3651-C24C-B62A-21B42A6E6DA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4153502"/>
              </p:ext>
            </p:extLst>
          </p:nvPr>
        </p:nvGraphicFramePr>
        <p:xfrm>
          <a:off x="431538" y="1124745"/>
          <a:ext cx="8280921" cy="50231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60341">
                  <a:extLst>
                    <a:ext uri="{9D8B030D-6E8A-4147-A177-3AD203B41FA5}">
                      <a16:colId xmlns:a16="http://schemas.microsoft.com/office/drawing/2014/main" val="293682593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68471877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395593053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747606259"/>
                    </a:ext>
                  </a:extLst>
                </a:gridCol>
              </a:tblGrid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+mn-lt"/>
                        </a:rPr>
                        <a:t>Enseignements obligatoires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+mn-lt"/>
                        </a:rPr>
                        <a:t>Enseignements  de spécialité (choix)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350228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Philosophie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Lettres modernes + LV ou Latin ou Grec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6 + 2h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8951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Littérature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5h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Histoire-Géographie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4 + 4h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99537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Histoire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Philosophie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6h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868109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Géographie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Langues vivantes A et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7 + 2h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965320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LVA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Etudes cinématographiques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16710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Etudes théâtrales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7414831"/>
                  </a:ext>
                </a:extLst>
              </a:tr>
              <a:tr h="5995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Approche des sciences humaines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(oral concours ENS)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1h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Histoire et théorie des arts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234967"/>
                  </a:ext>
                </a:extLst>
              </a:tr>
              <a:tr h="5524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Préparation aux épreuves orales de langues vivantes ou anciennes </a:t>
                      </a:r>
                      <a:endParaRPr lang="fr-FR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latin typeface="+mn-lt"/>
                        </a:rPr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Musique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6h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511760"/>
                  </a:ext>
                </a:extLst>
              </a:tr>
              <a:tr h="827227">
                <a:tc>
                  <a:txBody>
                    <a:bodyPr/>
                    <a:lstStyle/>
                    <a:p>
                      <a:endParaRPr lang="fr-FR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Préparation à certains concours (facultatif):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CELSA, Ecoles de commerce, Sciences po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b="0" dirty="0">
                          <a:latin typeface="+mn-lt"/>
                        </a:rPr>
                        <a:t>Ecole du Louvre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b="0" dirty="0">
                        <a:latin typeface="+mn-lt"/>
                      </a:endParaRPr>
                    </a:p>
                    <a:p>
                      <a:r>
                        <a:rPr lang="fr-FR" b="0" dirty="0">
                          <a:latin typeface="+mn-lt"/>
                        </a:rPr>
                        <a:t>20h/année</a:t>
                      </a:r>
                    </a:p>
                    <a:p>
                      <a:r>
                        <a:rPr lang="fr-FR" b="0" dirty="0">
                          <a:latin typeface="+mn-lt"/>
                        </a:rPr>
                        <a:t>18h/année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774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79411"/>
      </p:ext>
    </p:extLst>
  </p:cSld>
  <p:clrMapOvr>
    <a:masterClrMapping/>
  </p:clrMapOvr>
  <p:transition spd="med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2F4ED-E4E1-604F-8F1E-38F09BF79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90" y="3897382"/>
            <a:ext cx="2183824" cy="2452687"/>
          </a:xfrm>
        </p:spPr>
        <p:txBody>
          <a:bodyPr anchor="ctr">
            <a:normAutofit/>
          </a:bodyPr>
          <a:lstStyle/>
          <a:p>
            <a:pPr algn="ctr"/>
            <a:r>
              <a:rPr lang="fr-FR" sz="3100" b="1" dirty="0">
                <a:solidFill>
                  <a:srgbClr val="FF6003"/>
                </a:solidFill>
                <a:latin typeface="Avenir Book" panose="02000503020000020003" pitchFamily="2" charset="0"/>
              </a:rPr>
              <a:t>Rythme de travail</a:t>
            </a:r>
          </a:p>
        </p:txBody>
      </p:sp>
      <p:pic>
        <p:nvPicPr>
          <p:cNvPr id="5" name="Espace réservé du contenu 4" descr="Une image contenant extérieur, ciel, route, arbre&#10;&#10;Description générée automatiquement">
            <a:extLst>
              <a:ext uri="{FF2B5EF4-FFF2-40B4-BE49-F238E27FC236}">
                <a16:creationId xmlns:a16="http://schemas.microsoft.com/office/drawing/2014/main" id="{BF652244-082B-B141-AD23-378645539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99" b="24794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graphicFrame>
        <p:nvGraphicFramePr>
          <p:cNvPr id="8" name="Tableau 9">
            <a:extLst>
              <a:ext uri="{FF2B5EF4-FFF2-40B4-BE49-F238E27FC236}">
                <a16:creationId xmlns:a16="http://schemas.microsoft.com/office/drawing/2014/main" id="{DF290E02-8E64-0A40-A9AA-B0EACF04E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6960926"/>
              </p:ext>
            </p:extLst>
          </p:nvPr>
        </p:nvGraphicFramePr>
        <p:xfrm>
          <a:off x="2544583" y="3710613"/>
          <a:ext cx="6238658" cy="28262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6221">
                  <a:extLst>
                    <a:ext uri="{9D8B030D-6E8A-4147-A177-3AD203B41FA5}">
                      <a16:colId xmlns:a16="http://schemas.microsoft.com/office/drawing/2014/main" val="3063134380"/>
                    </a:ext>
                  </a:extLst>
                </a:gridCol>
                <a:gridCol w="3982437">
                  <a:extLst>
                    <a:ext uri="{9D8B030D-6E8A-4147-A177-3AD203B41FA5}">
                      <a16:colId xmlns:a16="http://schemas.microsoft.com/office/drawing/2014/main" val="3489171000"/>
                    </a:ext>
                  </a:extLst>
                </a:gridCol>
              </a:tblGrid>
              <a:tr h="1413113"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Avenir Book" panose="02000503020000020003" pitchFamily="2" charset="0"/>
                        </a:rPr>
                        <a:t>Devoirs surveillés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venir Book" panose="02000503020000020003" pitchFamily="2" charset="0"/>
                        </a:rPr>
                        <a:t>Chaque mercredi après-midi</a:t>
                      </a:r>
                    </a:p>
                    <a:p>
                      <a:endParaRPr lang="fr-FR" sz="2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fr-FR" sz="2000" dirty="0">
                          <a:latin typeface="Avenir Book" panose="02000503020000020003" pitchFamily="2" charset="0"/>
                        </a:rPr>
                        <a:t>Durée: la plupart du temps 6h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0815204"/>
                  </a:ext>
                </a:extLst>
              </a:tr>
              <a:tr h="1413113"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Avenir Book" panose="02000503020000020003" pitchFamily="2" charset="0"/>
                        </a:rPr>
                        <a:t>« Colles 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venir Book" panose="02000503020000020003" pitchFamily="2" charset="0"/>
                        </a:rPr>
                        <a:t>1 interrogation orale par semaine</a:t>
                      </a:r>
                    </a:p>
                    <a:p>
                      <a:endParaRPr lang="fr-FR" sz="2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fr-FR" sz="2000" dirty="0">
                          <a:latin typeface="Avenir Book" panose="02000503020000020003" pitchFamily="2" charset="0"/>
                        </a:rPr>
                        <a:t>Durée: </a:t>
                      </a:r>
                      <a:r>
                        <a:rPr lang="fr-FR" sz="2000">
                          <a:latin typeface="Avenir Book" panose="02000503020000020003" pitchFamily="2" charset="0"/>
                        </a:rPr>
                        <a:t>30 minutes</a:t>
                      </a:r>
                      <a:endParaRPr lang="fr-FR" sz="2000" dirty="0">
                        <a:latin typeface="Avenir Book" panose="02000503020000020003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716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638570"/>
      </p:ext>
    </p:extLst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extérieur, route, bâtiment&#10;&#10;Description générée automatiquement">
            <a:extLst>
              <a:ext uri="{FF2B5EF4-FFF2-40B4-BE49-F238E27FC236}">
                <a16:creationId xmlns:a16="http://schemas.microsoft.com/office/drawing/2014/main" id="{6ECAED9A-D9DA-7C45-89EC-C13EF08C35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3035" b="6056"/>
          <a:stretch/>
        </p:blipFill>
        <p:spPr>
          <a:xfrm>
            <a:off x="6144" y="10"/>
            <a:ext cx="9143980" cy="685799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619048" y="321176"/>
            <a:ext cx="324923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812488" y="640263"/>
            <a:ext cx="2819430" cy="13449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500" b="1" dirty="0">
                <a:solidFill>
                  <a:srgbClr val="FF6003"/>
                </a:solidFill>
                <a:latin typeface="Avenir Book" panose="02000503020000020003" pitchFamily="2" charset="0"/>
              </a:rPr>
              <a:t>Les qualités requises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idx="1"/>
          </p:nvPr>
        </p:nvSpPr>
        <p:spPr>
          <a:xfrm>
            <a:off x="5811967" y="2121763"/>
            <a:ext cx="2823620" cy="3773010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Avenir Book" panose="02000503020000020003" pitchFamily="2" charset="0"/>
                <a:cs typeface="Century Gothic"/>
              </a:rPr>
              <a:t> Un bon niveau global dans les disciplines de terminale enseignées en CPGE LSH</a:t>
            </a:r>
          </a:p>
          <a:p>
            <a:pPr>
              <a:buFontTx/>
              <a:buNone/>
            </a:pPr>
            <a:endParaRPr lang="fr-FR" sz="1800" dirty="0">
              <a:latin typeface="Avenir Book" panose="02000503020000020003" pitchFamily="2" charset="0"/>
              <a:cs typeface="Century Gothic"/>
            </a:endParaRPr>
          </a:p>
          <a:p>
            <a:r>
              <a:rPr lang="fr-FR" sz="1800" dirty="0">
                <a:latin typeface="Avenir Book" panose="02000503020000020003" pitchFamily="2" charset="0"/>
                <a:cs typeface="Century Gothic"/>
              </a:rPr>
              <a:t> Une bonne capacité de travail et de concentration</a:t>
            </a:r>
          </a:p>
          <a:p>
            <a:pPr>
              <a:buFontTx/>
              <a:buNone/>
            </a:pPr>
            <a:endParaRPr lang="fr-FR" sz="1800" dirty="0">
              <a:latin typeface="Avenir Book" panose="02000503020000020003" pitchFamily="2" charset="0"/>
              <a:cs typeface="Century Gothic"/>
            </a:endParaRPr>
          </a:p>
          <a:p>
            <a:r>
              <a:rPr lang="fr-FR" sz="1800" dirty="0">
                <a:latin typeface="Avenir Book" panose="02000503020000020003" pitchFamily="2" charset="0"/>
                <a:cs typeface="Century Gothic"/>
              </a:rPr>
              <a:t> Un esprit ouvert et un bon équilibre personnel</a:t>
            </a:r>
          </a:p>
        </p:txBody>
      </p:sp>
    </p:spTree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0BA017-67DC-0541-BA3F-CDF42908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7772400" cy="659159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rgbClr val="FF5E0A"/>
                </a:solidFill>
                <a:latin typeface="Avenir Book" panose="02000503020000020003" pitchFamily="2" charset="0"/>
              </a:rPr>
              <a:t>Les grandes écoles et formations ultérieures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0C427C7-E5EC-9F40-8A97-88918DB50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450" y="1166465"/>
            <a:ext cx="8739099" cy="4915743"/>
          </a:xfrm>
        </p:spPr>
      </p:pic>
    </p:spTree>
    <p:extLst>
      <p:ext uri="{BB962C8B-B14F-4D97-AF65-F5344CB8AC3E}">
        <p14:creationId xmlns:p14="http://schemas.microsoft.com/office/powerpoint/2010/main" val="1878893812"/>
      </p:ext>
    </p:extLst>
  </p:cSld>
  <p:clrMapOvr>
    <a:masterClrMapping/>
  </p:clrMapOvr>
  <p:transition spd="med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7772400" cy="947191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r-FR" b="1" dirty="0">
                <a:latin typeface="Avenir Book" panose="02000503020000020003" pitchFamily="2" charset="0"/>
              </a:rPr>
              <a:t>Les débouchés professionnels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145890" y="1772816"/>
            <a:ext cx="7026510" cy="4248472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rgbClr val="FF5E0A"/>
                </a:solidFill>
                <a:latin typeface="Avenir Book" panose="02000503020000020003" pitchFamily="2" charset="0"/>
              </a:rPr>
              <a:t> Enseignement, recherche</a:t>
            </a:r>
          </a:p>
          <a:p>
            <a:pPr marL="0" indent="0">
              <a:buNone/>
            </a:pPr>
            <a:endParaRPr lang="fr-FR" sz="2800" dirty="0">
              <a:solidFill>
                <a:srgbClr val="FF5E0A"/>
              </a:solidFill>
              <a:latin typeface="Avenir Book" panose="02000503020000020003" pitchFamily="2" charset="0"/>
            </a:endParaRPr>
          </a:p>
          <a:p>
            <a:r>
              <a:rPr lang="fr-FR" sz="2800" dirty="0">
                <a:solidFill>
                  <a:srgbClr val="FF5E0A"/>
                </a:solidFill>
                <a:latin typeface="Avenir Book" panose="02000503020000020003" pitchFamily="2" charset="0"/>
              </a:rPr>
              <a:t> Culture, conservation, musées, spectacle</a:t>
            </a:r>
          </a:p>
          <a:p>
            <a:pPr>
              <a:buFontTx/>
              <a:buNone/>
            </a:pPr>
            <a:endParaRPr lang="fr-FR" sz="2800" dirty="0">
              <a:solidFill>
                <a:srgbClr val="FF5E0A"/>
              </a:solidFill>
              <a:latin typeface="Avenir Book" panose="02000503020000020003" pitchFamily="2" charset="0"/>
            </a:endParaRPr>
          </a:p>
          <a:p>
            <a:r>
              <a:rPr lang="fr-FR" sz="2800" dirty="0">
                <a:solidFill>
                  <a:srgbClr val="FF5E0A"/>
                </a:solidFill>
                <a:latin typeface="Avenir Book" panose="02000503020000020003" pitchFamily="2" charset="0"/>
              </a:rPr>
              <a:t> Édition, traduction, journalisme</a:t>
            </a:r>
          </a:p>
          <a:p>
            <a:pPr>
              <a:buFontTx/>
              <a:buNone/>
            </a:pPr>
            <a:endParaRPr lang="fr-FR" sz="2800" dirty="0">
              <a:solidFill>
                <a:srgbClr val="FF5E0A"/>
              </a:solidFill>
              <a:latin typeface="Avenir Book" panose="02000503020000020003" pitchFamily="2" charset="0"/>
            </a:endParaRPr>
          </a:p>
          <a:p>
            <a:r>
              <a:rPr lang="fr-FR" sz="2800" dirty="0">
                <a:solidFill>
                  <a:srgbClr val="FF5E0A"/>
                </a:solidFill>
                <a:latin typeface="Avenir Book" panose="02000503020000020003" pitchFamily="2" charset="0"/>
              </a:rPr>
              <a:t> Communication, management culturel, marketing</a:t>
            </a:r>
          </a:p>
        </p:txBody>
      </p:sp>
    </p:spTree>
    <p:extLst>
      <p:ext uri="{BB962C8B-B14F-4D97-AF65-F5344CB8AC3E}">
        <p14:creationId xmlns:p14="http://schemas.microsoft.com/office/powerpoint/2010/main" val="3016398927"/>
      </p:ext>
    </p:extLst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600" b="1" dirty="0">
                <a:latin typeface="Avenir Book" panose="02000503020000020003" pitchFamily="2" charset="0"/>
              </a:rPr>
              <a:t>Les atouts du Lycée SAINT-SERNIN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2776"/>
            <a:ext cx="8335838" cy="47480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600" dirty="0">
                <a:solidFill>
                  <a:srgbClr val="FF500C"/>
                </a:solidFill>
                <a:latin typeface="Avenir Book" panose="02000503020000020003" pitchFamily="2" charset="0"/>
              </a:rPr>
              <a:t>Un pôle supérieur de 350 </a:t>
            </a:r>
            <a:r>
              <a:rPr lang="fr-FR" sz="2600" dirty="0" err="1">
                <a:solidFill>
                  <a:srgbClr val="FF500C"/>
                </a:solidFill>
                <a:latin typeface="Avenir Book" panose="02000503020000020003" pitchFamily="2" charset="0"/>
              </a:rPr>
              <a:t>étudiant.es</a:t>
            </a:r>
            <a:r>
              <a:rPr lang="fr-FR" sz="2600" dirty="0">
                <a:solidFill>
                  <a:srgbClr val="FF6003"/>
                </a:solidFill>
                <a:latin typeface="Avenir Book" panose="02000503020000020003" pitchFamily="2" charset="0"/>
              </a:rPr>
              <a:t> </a:t>
            </a:r>
            <a:br>
              <a:rPr lang="fr-FR" sz="2400" dirty="0">
                <a:solidFill>
                  <a:srgbClr val="FF6003"/>
                </a:solidFill>
                <a:latin typeface="Avenir Book" panose="02000503020000020003" pitchFamily="2" charset="0"/>
              </a:rPr>
            </a:br>
            <a:r>
              <a:rPr lang="fr-FR" sz="2400" dirty="0">
                <a:solidFill>
                  <a:srgbClr val="FF6003"/>
                </a:solidFill>
                <a:latin typeface="Avenir Book" panose="02000503020000020003" pitchFamily="2" charset="0"/>
              </a:rPr>
              <a:t>  </a:t>
            </a:r>
            <a:r>
              <a:rPr lang="fr-FR" sz="1500" dirty="0">
                <a:latin typeface="Avenir Book" panose="02000503020000020003" pitchFamily="2" charset="0"/>
              </a:rPr>
              <a:t>(3 classes de 1</a:t>
            </a:r>
            <a:r>
              <a:rPr lang="fr-FR" sz="1500" baseline="30000" dirty="0">
                <a:latin typeface="Avenir Book" panose="02000503020000020003" pitchFamily="2" charset="0"/>
              </a:rPr>
              <a:t>ère</a:t>
            </a:r>
            <a:r>
              <a:rPr lang="fr-FR" sz="1500" dirty="0">
                <a:latin typeface="Avenir Book" panose="02000503020000020003" pitchFamily="2" charset="0"/>
              </a:rPr>
              <a:t> année &amp; 3 classes de 2</a:t>
            </a:r>
            <a:r>
              <a:rPr lang="fr-FR" sz="1500" baseline="30000" dirty="0">
                <a:latin typeface="Avenir Book" panose="02000503020000020003" pitchFamily="2" charset="0"/>
              </a:rPr>
              <a:t>ème</a:t>
            </a:r>
            <a:r>
              <a:rPr lang="fr-FR" sz="1500" dirty="0">
                <a:latin typeface="Avenir Book" panose="02000503020000020003" pitchFamily="2" charset="0"/>
              </a:rPr>
              <a:t> année)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endParaRPr lang="fr-FR" sz="2400" dirty="0">
              <a:solidFill>
                <a:srgbClr val="FF6003"/>
              </a:solidFill>
              <a:latin typeface="Avenir Book" panose="02000503020000020003" pitchFamily="2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fr-FR" sz="2600" dirty="0">
                <a:solidFill>
                  <a:srgbClr val="FF500C"/>
                </a:solidFill>
                <a:latin typeface="Avenir Book" panose="02000503020000020003" pitchFamily="2" charset="0"/>
              </a:rPr>
              <a:t>Un vaste choix des spécialités</a:t>
            </a:r>
          </a:p>
          <a:p>
            <a:pPr marL="34290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1500" dirty="0">
                <a:latin typeface="Avenir Book" panose="02000503020000020003" pitchFamily="2" charset="0"/>
              </a:rPr>
              <a:t>Etudes cinématographiques ; Etudes théâtrales ; Histoire et théorie des arts ; Musique</a:t>
            </a:r>
          </a:p>
          <a:p>
            <a:pPr marL="34290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1500" dirty="0">
                <a:latin typeface="Avenir Book" panose="02000503020000020003" pitchFamily="2" charset="0"/>
              </a:rPr>
              <a:t>Allemand ; Anglais ; Espagnol</a:t>
            </a:r>
          </a:p>
          <a:p>
            <a:pPr marL="34290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1500" dirty="0">
                <a:latin typeface="Avenir Book" panose="02000503020000020003" pitchFamily="2" charset="0"/>
              </a:rPr>
              <a:t>Lettres Modernes</a:t>
            </a:r>
          </a:p>
          <a:p>
            <a:pPr marL="34290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1500" dirty="0">
                <a:latin typeface="Avenir Book" panose="02000503020000020003" pitchFamily="2" charset="0"/>
              </a:rPr>
              <a:t>Histoire-Géographie ; Philosophie</a:t>
            </a: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FF6003"/>
                </a:solidFill>
                <a:latin typeface="Avenir Book" panose="02000503020000020003" pitchFamily="2" charset="0"/>
              </a:rPr>
              <a:t> </a:t>
            </a:r>
            <a:r>
              <a:rPr lang="fr-FR" sz="2600" dirty="0">
                <a:solidFill>
                  <a:srgbClr val="FF500C"/>
                </a:solidFill>
                <a:latin typeface="Avenir Book" panose="02000503020000020003" pitchFamily="2" charset="0"/>
              </a:rPr>
              <a:t>Des équipes dynamiques et impliquées</a:t>
            </a:r>
            <a:r>
              <a:rPr lang="fr-FR" sz="2600" dirty="0">
                <a:solidFill>
                  <a:srgbClr val="FF6003"/>
                </a:solidFill>
                <a:latin typeface="Avenir Book" panose="02000503020000020003" pitchFamily="2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fr-FR" sz="2600" dirty="0">
                <a:solidFill>
                  <a:srgbClr val="FF500C"/>
                </a:solidFill>
                <a:latin typeface="Avenir Book" panose="02000503020000020003" pitchFamily="2" charset="0"/>
              </a:rPr>
              <a:t>Des résultats aux concours et des parcours de réussite</a:t>
            </a:r>
          </a:p>
          <a:p>
            <a:pPr algn="just">
              <a:lnSpc>
                <a:spcPct val="250000"/>
              </a:lnSpc>
              <a:spcBef>
                <a:spcPts val="0"/>
              </a:spcBef>
            </a:pPr>
            <a:endParaRPr lang="fr-FR" sz="2000" dirty="0">
              <a:solidFill>
                <a:srgbClr val="FF6003"/>
              </a:solidFill>
              <a:latin typeface="Avenir Book" panose="02000503020000020003" pitchFamily="2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32A1D-C6EB-2F47-8EC1-7751F053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759618"/>
          </a:xfrm>
        </p:spPr>
        <p:txBody>
          <a:bodyPr/>
          <a:lstStyle/>
          <a:p>
            <a:pPr algn="ctr"/>
            <a:r>
              <a:rPr lang="fr-FR" b="1" dirty="0">
                <a:latin typeface="Avenir Book" panose="02000503020000020003" pitchFamily="2" charset="0"/>
              </a:rPr>
              <a:t>Résultats</a:t>
            </a:r>
            <a:r>
              <a:rPr lang="fr-FR" dirty="0"/>
              <a:t> </a:t>
            </a:r>
            <a:r>
              <a:rPr lang="fr-FR" b="1" dirty="0"/>
              <a:t>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D61B93-46E5-D743-B23C-09E742E25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29" y="1232756"/>
            <a:ext cx="4005771" cy="4392488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 Lyon</a:t>
            </a:r>
            <a:r>
              <a:rPr lang="fr-FR" sz="1800" b="1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5 admis</a:t>
            </a: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Espagnol (7</a:t>
            </a:r>
            <a:r>
              <a:rPr lang="fr-FR" sz="1800" baseline="300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27</a:t>
            </a:r>
            <a:r>
              <a:rPr lang="fr-FR" sz="1800" baseline="300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Lettres Modernes (27</a:t>
            </a:r>
            <a:r>
              <a:rPr lang="fr-FR" sz="1800" baseline="300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Philosophie (11</a:t>
            </a:r>
            <a:r>
              <a:rPr lang="fr-FR" sz="1800" baseline="300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15</a:t>
            </a:r>
            <a:r>
              <a:rPr lang="fr-FR" sz="1800" baseline="300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admissibles (1 Anglais, 1 Histoire des arts, 1 </a:t>
            </a:r>
            <a:r>
              <a:rPr lang="fr-FR" sz="1800" dirty="0">
                <a:solidFill>
                  <a:srgbClr val="FF500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hilosophie)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admise sur dossier (Anglais)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sous-admissibles</a:t>
            </a: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 Saclay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fr-FR" sz="1800" b="1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admissible (Anglais)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IEP</a:t>
            </a: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IEP Aix-en-Provence : 1 admis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IEP </a:t>
            </a:r>
            <a:r>
              <a:rPr lang="fr-FR" sz="1800" dirty="0" err="1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Saint-Germain-en-Layes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5 admis (8 admissibles)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IEP Bordeaux : 1 admise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183790-2648-3E87-49DB-06C2397F6889}"/>
              </a:ext>
            </a:extLst>
          </p:cNvPr>
          <p:cNvSpPr txBox="1"/>
          <p:nvPr/>
        </p:nvSpPr>
        <p:spPr>
          <a:xfrm>
            <a:off x="5165154" y="1443841"/>
            <a:ext cx="35113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Ecole du Louvre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3ème année : 4 admises sur 28 au plan national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1ère année : 4 admis</a:t>
            </a:r>
          </a:p>
          <a:p>
            <a:pPr marL="0" indent="0" algn="just">
              <a:buNone/>
            </a:pP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800" b="1" u="sng" dirty="0" err="1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Ensav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2 admis</a:t>
            </a:r>
          </a:p>
          <a:p>
            <a:pPr marL="0" indent="0" algn="just">
              <a:buNone/>
            </a:pPr>
            <a:endParaRPr lang="fr-FR" sz="1800" dirty="0">
              <a:solidFill>
                <a:srgbClr val="FF5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800" b="1" u="sng" dirty="0" err="1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Celsa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4 admissibles</a:t>
            </a:r>
          </a:p>
          <a:p>
            <a:pPr algn="just"/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Audencia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 admis + 3 admissibles</a:t>
            </a:r>
          </a:p>
          <a:p>
            <a:pPr algn="just"/>
            <a:r>
              <a:rPr lang="fr-FR" sz="1800" b="1" u="sng" dirty="0" err="1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Ecricome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3 admissibles</a:t>
            </a:r>
          </a:p>
          <a:p>
            <a:pPr algn="just"/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EDHEC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 admissible</a:t>
            </a:r>
          </a:p>
          <a:p>
            <a:pPr algn="just"/>
            <a:r>
              <a:rPr lang="fr-FR" sz="1800" b="1" u="sng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Lyon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dirty="0">
                <a:solidFill>
                  <a:srgbClr val="FF500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solidFill>
                  <a:srgbClr val="FF50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admissibles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1347324"/>
      </p:ext>
    </p:extLst>
  </p:cSld>
  <p:clrMapOvr>
    <a:masterClrMapping/>
  </p:clrMapOvr>
  <p:transition spd="med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AB592-2D45-4348-8BD7-F53B4E84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fr-FR" sz="3600" b="1" dirty="0">
                <a:latin typeface="Avenir Book" panose="02000503020000020003" pitchFamily="2" charset="0"/>
              </a:rPr>
              <a:t>Journée portes ouvertes</a:t>
            </a:r>
            <a:br>
              <a:rPr lang="fr-FR" sz="3600" b="1" dirty="0">
                <a:latin typeface="Avenir Book" panose="02000503020000020003" pitchFamily="2" charset="0"/>
              </a:rPr>
            </a:br>
            <a:endParaRPr lang="fr-FR" sz="3600" dirty="0"/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1A3CD336-4117-47B9-92BA-93CF38324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fr-FR" sz="3600" dirty="0">
              <a:latin typeface="Avenir Book" panose="02000503020000020003" pitchFamily="2" charset="0"/>
              <a:cs typeface="Century Gothic"/>
            </a:endParaRPr>
          </a:p>
          <a:p>
            <a:pPr marL="0" indent="0" algn="ctr">
              <a:buNone/>
            </a:pPr>
            <a:r>
              <a:rPr lang="fr-FR" sz="4000" dirty="0">
                <a:latin typeface="Avenir Book" panose="02000503020000020003" pitchFamily="2" charset="0"/>
                <a:cs typeface="Century Gothic"/>
              </a:rPr>
              <a:t>Samedi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FF500C"/>
                </a:solidFill>
                <a:latin typeface="Avenir Book" panose="02000503020000020003" pitchFamily="2" charset="0"/>
                <a:cs typeface="Century Gothic"/>
              </a:rPr>
              <a:t>1</a:t>
            </a:r>
            <a:r>
              <a:rPr lang="fr-FR" sz="4000" baseline="30000" dirty="0">
                <a:solidFill>
                  <a:srgbClr val="FF500C"/>
                </a:solidFill>
                <a:latin typeface="Avenir Book" panose="02000503020000020003" pitchFamily="2" charset="0"/>
                <a:cs typeface="Century Gothic"/>
              </a:rPr>
              <a:t>er</a:t>
            </a:r>
            <a:r>
              <a:rPr lang="fr-FR" sz="4000" dirty="0">
                <a:solidFill>
                  <a:srgbClr val="FF500C"/>
                </a:solidFill>
                <a:latin typeface="Avenir Book" panose="02000503020000020003" pitchFamily="2" charset="0"/>
                <a:cs typeface="Century Gothic"/>
              </a:rPr>
              <a:t> février 2025</a:t>
            </a:r>
          </a:p>
          <a:p>
            <a:pPr marL="0" indent="0" algn="ctr">
              <a:buNone/>
            </a:pPr>
            <a:endParaRPr lang="fr-FR" sz="3600" dirty="0">
              <a:solidFill>
                <a:srgbClr val="FF500C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endParaRPr lang="fr-FR" sz="3600" dirty="0">
              <a:solidFill>
                <a:srgbClr val="FF500C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endParaRPr lang="fr-FR" sz="3600" dirty="0">
              <a:solidFill>
                <a:srgbClr val="FF500C"/>
              </a:solidFill>
              <a:latin typeface="Avenir Book" panose="02000503020000020003" pitchFamily="2" charset="0"/>
            </a:endParaRPr>
          </a:p>
          <a:p>
            <a:pPr marL="0" indent="0" algn="r">
              <a:buNone/>
            </a:pPr>
            <a:endParaRPr lang="fr-FR" sz="2000" dirty="0">
              <a:solidFill>
                <a:srgbClr val="FF6003"/>
              </a:solidFill>
              <a:latin typeface="Avenir Book" panose="02000503020000020003" pitchFamily="2" charset="0"/>
              <a:ea typeface="ＭＳ Ｐゴシック" charset="0"/>
              <a:cs typeface="Century Gothic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r">
              <a:buNone/>
            </a:pPr>
            <a:r>
              <a:rPr lang="fr-FR" sz="2000" dirty="0">
                <a:solidFill>
                  <a:srgbClr val="FF6003"/>
                </a:solidFill>
                <a:latin typeface="Avenir Book" panose="02000503020000020003" pitchFamily="2" charset="0"/>
                <a:ea typeface="ＭＳ Ｐゴシック" charset="0"/>
                <a:cs typeface="Century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https://prepasaintsernin.com</a:t>
            </a:r>
            <a:endParaRPr lang="fr-FR" sz="2000" dirty="0">
              <a:solidFill>
                <a:srgbClr val="FF6003"/>
              </a:solidFill>
              <a:latin typeface="Avenir Book" panose="02000503020000020003" pitchFamily="2" charset="0"/>
            </a:endParaRPr>
          </a:p>
        </p:txBody>
      </p:sp>
      <p:pic>
        <p:nvPicPr>
          <p:cNvPr id="5" name="Espace réservé du contenu 4" descr="Une image contenant extérieur, cité, ordinateur, gratte-ciel&#10;&#10;Description générée automatiquement">
            <a:extLst>
              <a:ext uri="{FF2B5EF4-FFF2-40B4-BE49-F238E27FC236}">
                <a16:creationId xmlns:a16="http://schemas.microsoft.com/office/drawing/2014/main" id="{6FBADCC3-11E9-FD4B-84EE-FC2F0DFA9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6" r="3839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599E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933875"/>
      </p:ext>
    </p:extLst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2E6A5C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615</Words>
  <Application>Microsoft Macintosh PowerPoint</Application>
  <PresentationFormat>Affichage à l'écran (4:3)</PresentationFormat>
  <Paragraphs>167</Paragraphs>
  <Slides>11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Avenir Book</vt:lpstr>
      <vt:lpstr>Calibri</vt:lpstr>
      <vt:lpstr>Calibri Light</vt:lpstr>
      <vt:lpstr>Times</vt:lpstr>
      <vt:lpstr>Thème Office</vt:lpstr>
      <vt:lpstr>Lettres et Sciences Humaines</vt:lpstr>
      <vt:lpstr>Pourquoi choisir une CPGE?</vt:lpstr>
      <vt:lpstr>LA 1ÈRE ANNÉE: HYPOKHÂGNE (LETTRES SUPÉRIEURES)</vt:lpstr>
      <vt:lpstr>LA 2ÈME ANNÉE: KHÂGNE (PREMIÈRE SUPÉRIEURE) </vt:lpstr>
      <vt:lpstr>Rythme de travail</vt:lpstr>
      <vt:lpstr>Les qualités requises</vt:lpstr>
      <vt:lpstr>Les grandes écoles et formations ultérieures</vt:lpstr>
      <vt:lpstr>Les débouchés professionnels</vt:lpstr>
      <vt:lpstr>Les atouts du Lycée SAINT-SERNIN</vt:lpstr>
      <vt:lpstr>Résultats 2024</vt:lpstr>
      <vt:lpstr>Journée portes ouvertes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 Préparatoire  aux Grandes Ecoles  Lettres et Sciences Humaines</dc:title>
  <dc:creator>Emmanuel Lacoue-Labarthe</dc:creator>
  <cp:lastModifiedBy>Emmanuel Lacoue-Labarthe</cp:lastModifiedBy>
  <cp:revision>25</cp:revision>
  <dcterms:created xsi:type="dcterms:W3CDTF">2019-12-04T07:13:18Z</dcterms:created>
  <dcterms:modified xsi:type="dcterms:W3CDTF">2024-12-11T14:54:50Z</dcterms:modified>
</cp:coreProperties>
</file>